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74" r:id="rId4"/>
    <p:sldId id="258" r:id="rId5"/>
    <p:sldId id="259" r:id="rId6"/>
    <p:sldId id="267" r:id="rId7"/>
    <p:sldId id="268" r:id="rId8"/>
    <p:sldId id="266" r:id="rId9"/>
    <p:sldId id="269" r:id="rId10"/>
    <p:sldId id="270" r:id="rId11"/>
    <p:sldId id="271" r:id="rId12"/>
    <p:sldId id="272" r:id="rId13"/>
    <p:sldId id="261" r:id="rId14"/>
    <p:sldId id="273" r:id="rId15"/>
    <p:sldId id="262" r:id="rId16"/>
    <p:sldId id="263" r:id="rId17"/>
    <p:sldId id="264" r:id="rId18"/>
    <p:sldId id="275" r:id="rId19"/>
    <p:sldId id="277" r:id="rId20"/>
    <p:sldId id="276" r:id="rId2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l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335476815398075"/>
          <c:y val="5.1342592592592606E-2"/>
          <c:w val="0.38551290463692039"/>
          <c:h val="0.642521507728200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9B4-463B-83B0-7303CC5ECE30}"/>
              </c:ext>
            </c:extLst>
          </c:dPt>
          <c:dPt>
            <c:idx val="1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9B4-463B-83B0-7303CC5ECE30}"/>
              </c:ext>
            </c:extLst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9B4-463B-83B0-7303CC5ECE30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9B4-463B-83B0-7303CC5ECE30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9B4-463B-83B0-7303CC5ECE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Hárok1!$A$3:$D$3</c:f>
              <c:strCache>
                <c:ptCount val="4"/>
                <c:pt idx="0">
                  <c:v>vinice, záhrady, sady    </c:v>
                </c:pt>
                <c:pt idx="1">
                  <c:v>orná pôda a TTP</c:v>
                </c:pt>
                <c:pt idx="2">
                  <c:v>lesné pozemky</c:v>
                </c:pt>
                <c:pt idx="3">
                  <c:v>nepoľnohospodárska a nelesná pôda</c:v>
                </c:pt>
              </c:strCache>
            </c:strRef>
          </c:cat>
          <c:val>
            <c:numRef>
              <c:f>Hárok1!$A$4:$D$4</c:f>
              <c:numCache>
                <c:formatCode>0%</c:formatCode>
                <c:ptCount val="4"/>
                <c:pt idx="0">
                  <c:v>0.05</c:v>
                </c:pt>
                <c:pt idx="1">
                  <c:v>0.81</c:v>
                </c:pt>
                <c:pt idx="2">
                  <c:v>0.08</c:v>
                </c:pt>
                <c:pt idx="3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9B4-463B-83B0-7303CC5ECE3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700"/>
      </a:pPr>
      <a:endParaRPr lang="sk-SK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xmlns="" id="{414F9286-1CD0-41A3-8CC5-46AEC809C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CFDCFD23-4AA5-493E-B2E7-48FFD2BED5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3C7EB-EE16-4695-8687-7B620F187CCD}" type="datetimeFigureOut">
              <a:rPr lang="sk-SK" smtClean="0"/>
              <a:t>10.06.2020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B94BC7DA-246E-49A1-830B-F94C16E830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F82E6D73-FE11-4FAB-82B1-5DAA4061C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39235-50BD-400D-B900-EDD156ADB7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94423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5A977-3B8B-4151-8A15-8096228D8FC7}" type="datetimeFigureOut">
              <a:rPr lang="sk-SK" smtClean="0"/>
              <a:t>10.06.2020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F3003-17CC-4D56-A79E-25A6CF78701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80543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B48F6B-843B-40FB-ACEE-AA790C931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7C822D5-26FD-4913-A97D-B0BE5EAAD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F3BD64C7-C11D-448A-B52F-5F68454E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2F1F-B2E8-4C5C-90D5-554BA6A05D5C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958806C-7552-4A5B-8702-C64EC8341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838F962-9B1D-42F1-8BBC-D4E9FD91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6681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1CFF79-363D-430C-97FE-9E38CA3E5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FB5F4CFE-B308-44C7-85F6-7C2FA7C74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5A811942-67C9-472D-8ACC-7C3874F1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5629-C86F-4E23-BDE0-D84DA8777D13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111CC7CF-FEB9-4F3B-B398-9DDB04F6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4F4B504E-CE09-460E-A8CC-5A191D64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4386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xmlns="" id="{AE266296-C46D-4BCC-83ED-5BC0E1E1DD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xmlns="" id="{4D9A4463-044C-40D5-8A62-EA29B5E79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DE547C71-ECB5-4E38-8BF3-EAEAB5A9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CB1F6-9C24-44D8-832F-E2A0D8401B94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FBB3D608-6B66-46D3-8C3B-C868BF11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65828DB9-60F3-4A77-948D-9041052D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823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4985B3-38E0-4F0B-85B6-8B4BC46A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55E25C1-1EAF-493B-B1A4-06C32EE10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84DAF90F-4E7A-46FF-92E8-3E9D16B7A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8A3A-F91D-48FB-88EF-B506BF8713B9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C4C85E3-85CB-480D-831A-99BD3462E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CF08F977-7456-4582-84AA-0BFD6CB72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4462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83EFD1-CEE7-4B1C-9710-DF0D4026E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D791B01-BEFB-4B60-96EB-3167893D8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7003A1E8-1E06-431D-8747-43161DD05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628-C9D4-4BE7-B482-FD9504C2DF83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BB37BAC0-91B0-4508-B6B1-44F989FB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728F7E1-7179-4978-A852-0CAF7327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32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D0C48E-52B2-4DB4-A27E-E4564D87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0F3DB4A-D4C3-430A-B116-D33949BADA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385148E0-7B46-4092-A2D9-2C5DDECB9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550006CA-1128-4DC1-B263-70F758B7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696C9-C924-453C-85C5-F2C72EFED81A}" type="datetime1">
              <a:rPr lang="sk-SK" smtClean="0"/>
              <a:t>10.06.2020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91FA1673-FC41-4EEB-B6C9-CC125862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FC56FEB-84D7-4150-B75C-4527B213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13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37EB50-4D17-44AE-8CBD-4ACA162E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4CBAFBE-82A1-4CA3-A463-418BDACB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xmlns="" id="{F5CFBE1C-7D47-4CC2-802C-849EAFB67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8EA5B435-F5D6-4F5C-8376-341388B39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xmlns="" id="{4FC4025B-15F9-44D2-AC8E-28E887908A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xmlns="" id="{DC192122-4786-4D18-A5BC-1D17CEF5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53E3-56AE-48EA-80FE-6903DC72584F}" type="datetime1">
              <a:rPr lang="sk-SK" smtClean="0"/>
              <a:t>10.06.2020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xmlns="" id="{5D48CB14-6FA2-4684-8A93-0A49A903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xmlns="" id="{F4808A14-E82C-4946-8705-229D8425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669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4B01F3-D60B-4EC7-A343-1CBD6EF81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xmlns="" id="{5E2A5E5D-F2F2-44E3-B181-9F90990E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187B1-C4F8-4609-861A-36EF2DF11748}" type="datetime1">
              <a:rPr lang="sk-SK" smtClean="0"/>
              <a:t>10.06.2020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xmlns="" id="{EC954921-5C58-47CE-B2C0-411E1178C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xmlns="" id="{EBAA46D1-F212-4D89-8D7B-28A9304E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716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xmlns="" id="{36BFE2C9-C1C2-4FDA-8303-440D1CC9E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5A757-3C7C-4124-B354-45686D6C42F3}" type="datetime1">
              <a:rPr lang="sk-SK" smtClean="0"/>
              <a:t>10.06.2020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xmlns="" id="{1B417974-8B98-469F-9E67-01430ADA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xmlns="" id="{852D38C0-A9C8-42B3-A49D-0D8BB919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89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C1DED8-31E5-47F2-A134-DA591980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75B122A1-D867-4CC4-90CD-CCBC58AC8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65569F7-1FAC-4471-8932-265E57725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DD3EA762-D702-46C3-86AB-D4EA1E8C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E5775-E366-4E79-AD03-00FCF14C718B}" type="datetime1">
              <a:rPr lang="sk-SK" smtClean="0"/>
              <a:t>10.06.2020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A7B1F2F8-DF3C-4B8F-96FB-37E61DD0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2CC143A1-2E9C-416B-A700-9BF566E4B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620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FE7A11-A526-416A-A714-32D4C8BD8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xmlns="" id="{C270E922-531C-4084-A13E-BB21ABFB3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152E5FC-EA88-4712-B06F-D59ED74A4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xmlns="" id="{2B784068-5B63-48F7-842D-76D83A63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2A4A-3D6D-496B-A423-4CF4D1131A6B}" type="datetime1">
              <a:rPr lang="sk-SK" smtClean="0"/>
              <a:t>10.06.2020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xmlns="" id="{08CFC3B5-2429-4359-BA2E-53F560D4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xmlns="" id="{02E34ED1-92D6-4DF2-B7AD-008F8148A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020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xmlns="" id="{948E4894-B7F1-4CE2-9DCB-02E59D558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A7BBBF4-1FB8-437D-B837-132B33D2E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xmlns="" id="{A1DFE920-9BC5-415D-91E3-2E597D4A1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C349-685C-4D6C-8962-8AACEB5F67EB}" type="datetime1">
              <a:rPr lang="sk-SK" smtClean="0"/>
              <a:t>10.06.2020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xmlns="" id="{6D3838D6-1768-489F-A1BE-C0DBF9A47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xmlns="" id="{D23438EB-696B-4080-915D-FCF6D26E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D54A-CF34-4908-BF0A-33BFAA5187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09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ebnoviny.sk/firmy-institucie/ministerstvo-podohospodarstva-a-rozvoja-vidieka-sr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9" y="833502"/>
            <a:ext cx="10836869" cy="573434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3CD649-E9B3-4602-B260-3FF832FB1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21" y="-316789"/>
            <a:ext cx="22842890" cy="2849938"/>
          </a:xfrm>
        </p:spPr>
        <p:txBody>
          <a:bodyPr>
            <a:normAutofit/>
          </a:bodyPr>
          <a:lstStyle/>
          <a:p>
            <a:pPr algn="l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</a:rPr>
              <a:t>Obec </a:t>
            </a:r>
            <a:r>
              <a:rPr lang="sk-SK" sz="4800" b="1" dirty="0" smtClean="0">
                <a:solidFill>
                  <a:schemeClr val="accent6">
                    <a:lumMod val="50000"/>
                  </a:schemeClr>
                </a:solidFill>
              </a:rPr>
              <a:t>Dolné Obdokovce</a:t>
            </a:r>
            <a:r>
              <a:rPr lang="sk-SK" sz="4800" dirty="0"/>
              <a:t/>
            </a:r>
            <a:br>
              <a:rPr lang="sk-SK" sz="4800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976851" y="5237018"/>
            <a:ext cx="5941328" cy="147135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xmlns="" id="{55C96015-379D-4970-AD01-E59608EDB41B}"/>
              </a:ext>
            </a:extLst>
          </p:cNvPr>
          <p:cNvSpPr txBox="1"/>
          <p:nvPr/>
        </p:nvSpPr>
        <p:spPr>
          <a:xfrm flipH="1">
            <a:off x="3710291" y="5392899"/>
            <a:ext cx="10457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k. ú. Dolné Obdokovce</a:t>
            </a:r>
            <a:endParaRPr lang="sk-SK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k-SK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Prípravné konanie pozemkových úprav</a:t>
            </a:r>
          </a:p>
        </p:txBody>
      </p:sp>
    </p:spTree>
    <p:extLst>
      <p:ext uri="{BB962C8B-B14F-4D97-AF65-F5344CB8AC3E}">
        <p14:creationId xmlns:p14="http://schemas.microsoft.com/office/powerpoint/2010/main" val="5853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1169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989556"/>
            <a:ext cx="10515600" cy="529851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Katastrálne územie Dolné Obdokovce</a:t>
            </a:r>
          </a:p>
          <a:p>
            <a:pPr marL="0" indent="0" algn="just">
              <a:buNone/>
            </a:pPr>
            <a:r>
              <a:rPr lang="sk-SK" sz="3600" dirty="0" smtClean="0">
                <a:solidFill>
                  <a:srgbClr val="FF0000"/>
                </a:solidFill>
              </a:rPr>
              <a:t>Vlastníci v navrhovanom obvode PPU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dirty="0" smtClean="0"/>
              <a:t>  počet všetkých vlastníkov                                 1 618             100 %</a:t>
            </a:r>
          </a:p>
          <a:p>
            <a:pPr marL="0" indent="0" algn="just">
              <a:buNone/>
            </a:pPr>
            <a:endParaRPr lang="sk-SK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dirty="0" smtClean="0"/>
              <a:t>  známi vlastníci parciel  </a:t>
            </a:r>
          </a:p>
          <a:p>
            <a:pPr marL="0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</a:t>
            </a:r>
            <a:r>
              <a:rPr lang="sk-SK" sz="2400" dirty="0" smtClean="0"/>
              <a:t>počet                                    818                50,56 %</a:t>
            </a:r>
          </a:p>
          <a:p>
            <a:pPr marL="0" indent="0" algn="just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                                               výmera                                726 ha           75,46 %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sk-SK" dirty="0" smtClean="0"/>
              <a:t>  nezistení vlastníci</a:t>
            </a:r>
          </a:p>
          <a:p>
            <a:pPr marL="0" indent="0" algn="just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</a:t>
            </a:r>
            <a:r>
              <a:rPr lang="sk-SK" sz="2400" dirty="0" smtClean="0"/>
              <a:t>počet  </a:t>
            </a:r>
            <a:r>
              <a:rPr lang="sk-SK" dirty="0" smtClean="0"/>
              <a:t>                          </a:t>
            </a:r>
            <a:r>
              <a:rPr lang="sk-SK" sz="2400" dirty="0"/>
              <a:t> </a:t>
            </a:r>
            <a:r>
              <a:rPr lang="sk-SK" sz="2400" dirty="0" smtClean="0"/>
              <a:t>  800               49,44 %</a:t>
            </a:r>
          </a:p>
          <a:p>
            <a:pPr marL="0" indent="0" algn="just">
              <a:buNone/>
            </a:pPr>
            <a:r>
              <a:rPr lang="sk-SK" sz="2400" dirty="0"/>
              <a:t> </a:t>
            </a:r>
            <a:r>
              <a:rPr lang="sk-SK" sz="2400" dirty="0" smtClean="0"/>
              <a:t>                                                        výmera                                236 ha          24,54 %</a:t>
            </a:r>
          </a:p>
          <a:p>
            <a:pPr marL="0" indent="0" algn="just">
              <a:buNone/>
            </a:pP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79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031" y="551145"/>
            <a:ext cx="10371550" cy="551145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7031" y="1102290"/>
            <a:ext cx="10371550" cy="4155510"/>
          </a:xfrm>
        </p:spPr>
        <p:txBody>
          <a:bodyPr/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Katastrálne územie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Dolné Obdokovce</a:t>
            </a:r>
            <a:endParaRPr lang="sk-SK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sk-SK" dirty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Typy vlastníkov v navrhovanom obvode PPU</a:t>
            </a:r>
          </a:p>
          <a:p>
            <a:pPr algn="just"/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44731"/>
              </p:ext>
            </p:extLst>
          </p:nvPr>
        </p:nvGraphicFramePr>
        <p:xfrm>
          <a:off x="977030" y="2755726"/>
          <a:ext cx="10371552" cy="33695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57184">
                  <a:extLst>
                    <a:ext uri="{9D8B030D-6E8A-4147-A177-3AD203B41FA5}">
                      <a16:colId xmlns:a16="http://schemas.microsoft.com/office/drawing/2014/main" xmlns="" val="2148625232"/>
                    </a:ext>
                  </a:extLst>
                </a:gridCol>
                <a:gridCol w="3457184">
                  <a:extLst>
                    <a:ext uri="{9D8B030D-6E8A-4147-A177-3AD203B41FA5}">
                      <a16:colId xmlns:a16="http://schemas.microsoft.com/office/drawing/2014/main" xmlns="" val="2428544051"/>
                    </a:ext>
                  </a:extLst>
                </a:gridCol>
                <a:gridCol w="3457184">
                  <a:extLst>
                    <a:ext uri="{9D8B030D-6E8A-4147-A177-3AD203B41FA5}">
                      <a16:colId xmlns:a16="http://schemas.microsoft.com/office/drawing/2014/main" xmlns="" val="725693643"/>
                    </a:ext>
                  </a:extLst>
                </a:gridCol>
              </a:tblGrid>
              <a:tr h="842375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sumárna výmera 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percento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294124"/>
                  </a:ext>
                </a:extLst>
              </a:tr>
              <a:tr h="842375">
                <a:tc>
                  <a:txBody>
                    <a:bodyPr/>
                    <a:lstStyle/>
                    <a:p>
                      <a:pPr algn="l"/>
                      <a:r>
                        <a:rPr lang="sk-SK" sz="2000" b="1" dirty="0" smtClean="0"/>
                        <a:t>Vlastníci so známym</a:t>
                      </a:r>
                      <a:r>
                        <a:rPr lang="sk-SK" sz="2000" b="1" baseline="0" dirty="0" smtClean="0"/>
                        <a:t> pobytom</a:t>
                      </a:r>
                      <a:endParaRPr lang="sk-SK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695 ha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72,23 %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088574"/>
                  </a:ext>
                </a:extLst>
              </a:tr>
              <a:tr h="842375">
                <a:tc>
                  <a:txBody>
                    <a:bodyPr/>
                    <a:lstStyle/>
                    <a:p>
                      <a:pPr algn="l"/>
                      <a:r>
                        <a:rPr lang="sk-SK" sz="2000" b="1" dirty="0" smtClean="0"/>
                        <a:t>Štát - SR</a:t>
                      </a:r>
                      <a:endParaRPr lang="sk-SK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   31 ha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  3,23 %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307116"/>
                  </a:ext>
                </a:extLst>
              </a:tr>
              <a:tr h="842375">
                <a:tc>
                  <a:txBody>
                    <a:bodyPr/>
                    <a:lstStyle/>
                    <a:p>
                      <a:pPr algn="l"/>
                      <a:r>
                        <a:rPr lang="sk-SK" sz="2000" b="1" dirty="0" smtClean="0"/>
                        <a:t>Nezistení vlastníci</a:t>
                      </a:r>
                      <a:endParaRPr lang="sk-SK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236 ha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24,54 %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3862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9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39869" y="588724"/>
            <a:ext cx="10158607" cy="57619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39868" y="1290182"/>
            <a:ext cx="10359024" cy="3967618"/>
          </a:xfrm>
        </p:spPr>
        <p:txBody>
          <a:bodyPr/>
          <a:lstStyle/>
          <a:p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Katastrálne územie </a:t>
            </a: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Dolné Obdokovce</a:t>
            </a:r>
          </a:p>
          <a:p>
            <a:endParaRPr lang="sk-SK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sk-SK" sz="2800" b="1" dirty="0" smtClean="0">
                <a:solidFill>
                  <a:srgbClr val="FF0000"/>
                </a:solidFill>
              </a:rPr>
              <a:t>Prehľad údajov o navrhovanom obvode PPU</a:t>
            </a:r>
          </a:p>
          <a:p>
            <a:pPr algn="just"/>
            <a:endParaRPr lang="sk-SK" sz="2800" b="1" dirty="0">
              <a:solidFill>
                <a:srgbClr val="FF0000"/>
              </a:solidFill>
            </a:endParaRPr>
          </a:p>
          <a:p>
            <a:endParaRPr lang="sk-SK" dirty="0">
              <a:solidFill>
                <a:srgbClr val="FF0000"/>
              </a:solidFill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884056"/>
              </p:ext>
            </p:extLst>
          </p:nvPr>
        </p:nvGraphicFramePr>
        <p:xfrm>
          <a:off x="1139868" y="2830881"/>
          <a:ext cx="10158608" cy="364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611">
                  <a:extLst>
                    <a:ext uri="{9D8B030D-6E8A-4147-A177-3AD203B41FA5}">
                      <a16:colId xmlns:a16="http://schemas.microsoft.com/office/drawing/2014/main" xmlns="" val="1985942911"/>
                    </a:ext>
                  </a:extLst>
                </a:gridCol>
                <a:gridCol w="2354894">
                  <a:extLst>
                    <a:ext uri="{9D8B030D-6E8A-4147-A177-3AD203B41FA5}">
                      <a16:colId xmlns:a16="http://schemas.microsoft.com/office/drawing/2014/main" xmlns="" val="1491214300"/>
                    </a:ext>
                  </a:extLst>
                </a:gridCol>
                <a:gridCol w="2379945">
                  <a:extLst>
                    <a:ext uri="{9D8B030D-6E8A-4147-A177-3AD203B41FA5}">
                      <a16:colId xmlns:a16="http://schemas.microsoft.com/office/drawing/2014/main" xmlns="" val="296557103"/>
                    </a:ext>
                  </a:extLst>
                </a:gridCol>
                <a:gridCol w="2242158">
                  <a:extLst>
                    <a:ext uri="{9D8B030D-6E8A-4147-A177-3AD203B41FA5}">
                      <a16:colId xmlns:a16="http://schemas.microsoft.com/office/drawing/2014/main" xmlns="" val="1598068601"/>
                    </a:ext>
                  </a:extLst>
                </a:gridCol>
              </a:tblGrid>
              <a:tr h="706468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priemerne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minimálne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maximálne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9647932"/>
                  </a:ext>
                </a:extLst>
              </a:tr>
              <a:tr h="706468">
                <a:tc>
                  <a:txBody>
                    <a:bodyPr/>
                    <a:lstStyle/>
                    <a:p>
                      <a:r>
                        <a:rPr lang="sk-SK" b="1" dirty="0" smtClean="0"/>
                        <a:t>Počet parciel na 1 vlastníka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98,71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</a:t>
                      </a:r>
                      <a:r>
                        <a:rPr lang="sk-SK" sz="2400" baseline="0" dirty="0" smtClean="0"/>
                        <a:t> 424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1201853"/>
                  </a:ext>
                </a:extLst>
              </a:tr>
              <a:tr h="706468">
                <a:tc>
                  <a:txBody>
                    <a:bodyPr/>
                    <a:lstStyle/>
                    <a:p>
                      <a:r>
                        <a:rPr lang="sk-SK" b="1" dirty="0" smtClean="0"/>
                        <a:t>Počet</a:t>
                      </a:r>
                      <a:r>
                        <a:rPr lang="sk-SK" b="1" baseline="0" dirty="0" smtClean="0"/>
                        <a:t> spoluvlastníkov 1 parcely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42,78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966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6929836"/>
                  </a:ext>
                </a:extLst>
              </a:tr>
              <a:tr h="706468">
                <a:tc>
                  <a:txBody>
                    <a:bodyPr/>
                    <a:lstStyle/>
                    <a:p>
                      <a:r>
                        <a:rPr lang="sk-SK" b="1" dirty="0" smtClean="0"/>
                        <a:t>Počet LV 1 vlastníka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10,99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119</a:t>
                      </a:r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000766"/>
                  </a:ext>
                </a:extLst>
              </a:tr>
              <a:tr h="706468">
                <a:tc>
                  <a:txBody>
                    <a:bodyPr/>
                    <a:lstStyle/>
                    <a:p>
                      <a:r>
                        <a:rPr lang="sk-SK" b="1" dirty="0" smtClean="0"/>
                        <a:t>Výmera vlastníctva 1 vlastníka</a:t>
                      </a:r>
                      <a:endParaRPr lang="sk-SK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5</a:t>
                      </a:r>
                      <a:r>
                        <a:rPr lang="sk-SK" sz="2400" baseline="0" dirty="0" smtClean="0"/>
                        <a:t> 949,79</a:t>
                      </a:r>
                      <a:r>
                        <a:rPr lang="sk-SK" sz="2400" dirty="0" smtClean="0"/>
                        <a:t> m²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0,07 m²</a:t>
                      </a:r>
                    </a:p>
                    <a:p>
                      <a:pPr algn="ctr"/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400" dirty="0" smtClean="0"/>
                        <a:t>640</a:t>
                      </a:r>
                      <a:r>
                        <a:rPr lang="sk-SK" sz="2400" baseline="0" dirty="0" smtClean="0"/>
                        <a:t> 731,67</a:t>
                      </a:r>
                      <a:r>
                        <a:rPr lang="sk-SK" sz="2400" dirty="0" smtClean="0"/>
                        <a:t> m²</a:t>
                      </a:r>
                    </a:p>
                    <a:p>
                      <a:pPr algn="ctr"/>
                      <a:endParaRPr lang="sk-SK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1708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79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35153E-A0D9-4D27-AE4B-37C67D836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</a:t>
            </a:r>
            <a:r>
              <a:rPr lang="sk-SK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úpravy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63D43C0-0452-4753-BC55-18DD46CF1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936738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VÝHODY pozemkových úprav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scelenie a sprístupnenie pozemkov a ich vytýčenie v </a:t>
            </a:r>
            <a:r>
              <a:rPr lang="sk-SK" sz="2000" b="1" dirty="0" smtClean="0"/>
              <a:t>teréne</a:t>
            </a:r>
            <a:endParaRPr lang="sk-SK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rozdelenie spoluvlastníctva </a:t>
            </a:r>
            <a:r>
              <a:rPr lang="sk-SK" sz="2000" b="1" dirty="0" smtClean="0"/>
              <a:t>pozemkov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vlastníci nadobudnú nové, väčšie </a:t>
            </a:r>
            <a:r>
              <a:rPr lang="sk-SK" sz="2000" b="1" dirty="0" smtClean="0"/>
              <a:t>pozemky </a:t>
            </a:r>
            <a:r>
              <a:rPr lang="sk-SK" sz="2000" b="1" dirty="0"/>
              <a:t>väčšinou v podiele 1/1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úprava tvaru pozemkov, aby ich bolo možné samostatne </a:t>
            </a:r>
            <a:r>
              <a:rPr lang="sk-SK" sz="2000" b="1" dirty="0" smtClean="0"/>
              <a:t>využívať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zmapovanie skutočného stavu v teréne, spresnenie výmer </a:t>
            </a:r>
            <a:r>
              <a:rPr lang="sk-SK" sz="2000" b="1" dirty="0" smtClean="0"/>
              <a:t>parciel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analógové katastrálne mapy budú nahradené novou vektorovou mapou na presné vytýčenie nových </a:t>
            </a:r>
            <a:r>
              <a:rPr lang="sk-SK" sz="2000" b="1" dirty="0" smtClean="0"/>
              <a:t>pozemkov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možnosť odpredať malé podiely do 400 m2 Slovenskému pozemkovému </a:t>
            </a:r>
            <a:r>
              <a:rPr lang="sk-SK" sz="2000" b="1" dirty="0" smtClean="0"/>
              <a:t>fondu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zvýšenie trhovej ceny pozemkov, zatraktívnenie územia pre oblasť vidieckeho </a:t>
            </a:r>
            <a:r>
              <a:rPr lang="sk-SK" sz="2000" b="1" dirty="0" smtClean="0"/>
              <a:t>turizmu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vytvorenie spoločných pozemkov s komunikačnými, protieróznymi, vodohospodárskymi a ekologickými funkciami, (zo štátnej resp. obecnej pôdy</a:t>
            </a:r>
            <a:r>
              <a:rPr lang="sk-SK" sz="2000" b="1" dirty="0" smtClean="0"/>
              <a:t>)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sú financované zo štátneho rozpočtu </a:t>
            </a:r>
            <a:r>
              <a:rPr lang="sk-SK" sz="2000" b="1" dirty="0" smtClean="0"/>
              <a:t>SR</a:t>
            </a:r>
            <a:endParaRPr lang="sk-SK" sz="2000" b="1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000" b="1" dirty="0"/>
              <a:t>detailné rozčlenenie </a:t>
            </a:r>
            <a:r>
              <a:rPr lang="sk-SK" sz="2000" b="1" dirty="0" err="1"/>
              <a:t>k.ú</a:t>
            </a:r>
            <a:r>
              <a:rPr lang="sk-SK" sz="2000" b="1" dirty="0"/>
              <a:t>. na súkromné vlastníctvo a vlastníctvo obce a štátu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sk-SK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  <a:p>
            <a:pPr>
              <a:buFont typeface="Wingdings" panose="05000000000000000000" pitchFamily="2" charset="2"/>
              <a:buChar char="ü"/>
            </a:pPr>
            <a:endParaRPr lang="sk-SK" sz="32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sk-SK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3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27135" y="162839"/>
            <a:ext cx="10217128" cy="501040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7134" y="663879"/>
            <a:ext cx="10217128" cy="603754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6">
                    <a:lumMod val="50000"/>
                  </a:schemeClr>
                </a:solidFill>
              </a:rPr>
              <a:t>Primeranosť nových pozemkov</a:t>
            </a:r>
          </a:p>
          <a:p>
            <a:r>
              <a:rPr lang="sk-SK" dirty="0" smtClean="0"/>
              <a:t>(§11 ods. 3 zákona č. 330/1991 </a:t>
            </a:r>
            <a:r>
              <a:rPr lang="sk-SK" dirty="0" err="1" smtClean="0"/>
              <a:t>Z.z</a:t>
            </a:r>
            <a:r>
              <a:rPr lang="sk-SK" dirty="0" smtClean="0"/>
              <a:t>.)</a:t>
            </a:r>
          </a:p>
          <a:p>
            <a:endParaRPr lang="sk-SK" dirty="0"/>
          </a:p>
          <a:p>
            <a:pPr marL="342900" indent="-342900" algn="just">
              <a:buFontTx/>
              <a:buChar char="-"/>
            </a:pP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nové pozemky majú byť svojím druhom, výmerou, bonitou, polohou a </a:t>
            </a:r>
          </a:p>
          <a:p>
            <a:pPr algn="just"/>
            <a:r>
              <a:rPr lang="sk-SK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b="1" i="1" dirty="0" smtClean="0">
                <a:solidFill>
                  <a:schemeClr val="accent6">
                    <a:lumMod val="75000"/>
                  </a:schemeClr>
                </a:solidFill>
              </a:rPr>
              <a:t>    hospodárskym stavom primerané pôvodným pozemkom</a:t>
            </a:r>
          </a:p>
          <a:p>
            <a:pPr algn="just"/>
            <a:endParaRPr lang="sk-SK" b="1" i="1" dirty="0"/>
          </a:p>
          <a:p>
            <a:pPr algn="just"/>
            <a:endParaRPr lang="sk-SK" b="1" i="1" dirty="0" smtClean="0"/>
          </a:p>
          <a:p>
            <a:pPr algn="just"/>
            <a:endParaRPr lang="sk-SK" b="1" i="1" dirty="0"/>
          </a:p>
          <a:p>
            <a:pPr algn="just"/>
            <a:endParaRPr lang="sk-SK" b="1" i="1" dirty="0" smtClean="0"/>
          </a:p>
          <a:p>
            <a:pPr algn="just"/>
            <a:endParaRPr lang="sk-SK" b="1" i="1" dirty="0"/>
          </a:p>
          <a:p>
            <a:pPr algn="just"/>
            <a:r>
              <a:rPr lang="sk-SK" b="1" i="1" dirty="0" smtClean="0"/>
              <a:t>      </a:t>
            </a:r>
            <a:r>
              <a:rPr lang="sk-SK" sz="1400" b="1" i="1" dirty="0" smtClean="0"/>
              <a:t>pred vykonaním PU                                                                                      po vykonaní PU</a:t>
            </a:r>
          </a:p>
          <a:p>
            <a:pPr algn="just"/>
            <a:r>
              <a:rPr lang="sk-SK" sz="2000" b="1" i="1" dirty="0" smtClean="0"/>
              <a:t>- po </a:t>
            </a:r>
            <a:r>
              <a:rPr lang="sk-SK" sz="2000" b="1" i="1" dirty="0"/>
              <a:t>zápise projektu pozemkových úprav do katastra nehnuteľností nadobudnú vlastníci nové, </a:t>
            </a:r>
            <a:r>
              <a:rPr lang="sk-SK" sz="2000" b="1" i="1" dirty="0" smtClean="0"/>
              <a:t>     väčšie </a:t>
            </a:r>
            <a:r>
              <a:rPr lang="sk-SK" sz="2000" b="1" i="1" dirty="0"/>
              <a:t>pozemky </a:t>
            </a:r>
            <a:r>
              <a:rPr lang="sk-SK" sz="2000" b="1" i="1" dirty="0" smtClean="0"/>
              <a:t>spravidla, </a:t>
            </a:r>
            <a:r>
              <a:rPr lang="sk-SK" sz="2000" b="1" i="1" dirty="0"/>
              <a:t>väčšinou v podiele 1/1 evidované v novej  katastrálnej </a:t>
            </a:r>
            <a:r>
              <a:rPr lang="sk-SK" sz="2000" b="1" i="1" dirty="0" smtClean="0"/>
              <a:t>mape</a:t>
            </a:r>
            <a:endParaRPr lang="sk-SK" sz="2000" b="1" i="1" dirty="0"/>
          </a:p>
          <a:p>
            <a:pPr algn="just"/>
            <a:endParaRPr lang="sk-SK" b="1" i="1" dirty="0" smtClean="0"/>
          </a:p>
          <a:p>
            <a:pPr algn="just"/>
            <a:endParaRPr lang="sk-SK" b="1" i="1" dirty="0"/>
          </a:p>
          <a:p>
            <a:pPr algn="just"/>
            <a:endParaRPr lang="sk-SK" b="1" i="1" dirty="0" smtClean="0"/>
          </a:p>
          <a:p>
            <a:pPr algn="just"/>
            <a:endParaRPr lang="sk-SK" b="1" i="1" dirty="0"/>
          </a:p>
          <a:p>
            <a:pPr algn="just"/>
            <a:endParaRPr lang="sk-SK" b="1" i="1" dirty="0" smtClean="0"/>
          </a:p>
          <a:p>
            <a:pPr algn="just"/>
            <a:endParaRPr lang="sk-SK" b="1" i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2956142"/>
            <a:ext cx="8709765" cy="235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5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00DC50-5CF8-474E-9B55-4DA4D513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00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4A433093-5551-48E5-9BE4-D17A7EFD8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5130"/>
            <a:ext cx="10515600" cy="569774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Konanie o začatí pozemkových úprav</a:t>
            </a:r>
          </a:p>
          <a:p>
            <a:pPr marL="0" indent="0">
              <a:buNone/>
            </a:pP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sk-SK" sz="2400" dirty="0"/>
              <a:t>Pozemkové úpravy v katastrálnom území </a:t>
            </a:r>
            <a:r>
              <a:rPr lang="sk-SK" sz="2400" dirty="0" smtClean="0"/>
              <a:t>Dolné Obdokovce</a:t>
            </a:r>
            <a:endParaRPr lang="sk-SK" sz="2400" dirty="0"/>
          </a:p>
          <a:p>
            <a:pPr marL="0" indent="0" algn="just">
              <a:buNone/>
            </a:pPr>
            <a:endParaRPr lang="sk-SK" sz="2400" dirty="0"/>
          </a:p>
          <a:p>
            <a:pPr marL="457200" indent="-457200" algn="just">
              <a:buFont typeface="+mj-lt"/>
              <a:buAutoNum type="arabicPeriod"/>
            </a:pPr>
            <a:r>
              <a:rPr lang="sk-SK" sz="2400" i="1" dirty="0"/>
              <a:t>budú vykonávané v zmysle </a:t>
            </a:r>
            <a:r>
              <a:rPr lang="sk-SK" sz="2400" i="1" dirty="0" err="1"/>
              <a:t>ust</a:t>
            </a:r>
            <a:r>
              <a:rPr lang="sk-SK" sz="2400" i="1" dirty="0"/>
              <a:t>. § 2 ods. 1 písm. a) zákona č. 330/1991 </a:t>
            </a:r>
            <a:r>
              <a:rPr lang="sk-SK" sz="2400" i="1" dirty="0" err="1"/>
              <a:t>Z.z</a:t>
            </a:r>
            <a:r>
              <a:rPr lang="sk-SK" sz="2400" i="1" dirty="0"/>
              <a:t>. o pozemkových úpravách, usporiadaní pozemkového vlastníctva, pozemkových úradoch, pozemkovom fonde a o pozemkových </a:t>
            </a:r>
            <a:r>
              <a:rPr lang="sk-SK" sz="2400" i="1" dirty="0" smtClean="0"/>
              <a:t>spoločenstvách (ďalej „zákon o pozemkových úpravách“) </a:t>
            </a:r>
            <a:r>
              <a:rPr lang="sk-SK" sz="2400" i="1" dirty="0" err="1" smtClean="0"/>
              <a:t>t.j</a:t>
            </a:r>
            <a:r>
              <a:rPr lang="sk-SK" sz="2400" i="1" dirty="0"/>
              <a:t>. z dôvodu, že je to potrebné na usporiadanie vlastníckych a užívacích pomerov a odstránenie prekážok ich výkonu vyvolaných historickým vývojom pred účinnosťou tohto zákona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sk-SK" sz="2400" i="1" dirty="0"/>
              <a:t>v zmysle </a:t>
            </a:r>
            <a:r>
              <a:rPr lang="sk-SK" sz="2400" i="1" dirty="0" err="1"/>
              <a:t>ust</a:t>
            </a:r>
            <a:r>
              <a:rPr lang="sk-SK" sz="2400" i="1" dirty="0"/>
              <a:t>. § 2 ods. 2 zákona o </a:t>
            </a:r>
            <a:r>
              <a:rPr lang="sk-SK" sz="2400" i="1" dirty="0" smtClean="0"/>
              <a:t>pozemkových úpravách </a:t>
            </a:r>
            <a:r>
              <a:rPr lang="sk-SK" sz="2400" i="1" dirty="0"/>
              <a:t>boli nariadené z vlastného podnetu správneho orgánu Okresného úradu Nitra, pozemkového a lesného odboru, pozemkového oddelenia Nariadením č. </a:t>
            </a:r>
            <a:r>
              <a:rPr lang="sk-SK" sz="2400" i="1" dirty="0" smtClean="0"/>
              <a:t>OU-NR-PLO1-2020/005253-001 </a:t>
            </a:r>
            <a:r>
              <a:rPr lang="sk-SK" sz="2400" i="1" dirty="0"/>
              <a:t>zo dňa </a:t>
            </a:r>
            <a:r>
              <a:rPr lang="sk-SK" sz="2400" i="1" dirty="0" smtClean="0"/>
              <a:t>11.2.2020</a:t>
            </a:r>
            <a:r>
              <a:rPr lang="sk-SK" sz="2400" i="1" dirty="0"/>
              <a:t> </a:t>
            </a:r>
            <a:r>
              <a:rPr lang="sk-SK" sz="2400" i="1" dirty="0" smtClean="0"/>
              <a:t>a </a:t>
            </a:r>
            <a:r>
              <a:rPr lang="sk-SK" sz="2400" i="1" dirty="0"/>
              <a:t>vyveseným na úradnej tabuli obce </a:t>
            </a:r>
            <a:r>
              <a:rPr lang="sk-SK" sz="2400" i="1" dirty="0" smtClean="0"/>
              <a:t>          po </a:t>
            </a:r>
            <a:r>
              <a:rPr lang="sk-SK" sz="2400" i="1" dirty="0"/>
              <a:t>dobu 60 </a:t>
            </a:r>
            <a:r>
              <a:rPr lang="sk-SK" sz="2400" i="1" dirty="0" smtClean="0"/>
              <a:t>dní</a:t>
            </a:r>
            <a:endParaRPr lang="sk-SK" sz="2400" i="1" dirty="0"/>
          </a:p>
          <a:p>
            <a:pPr marL="0" indent="0" algn="just">
              <a:buNone/>
            </a:pP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9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D2E7E16-51EE-4148-B999-33E73EFE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515600" cy="48062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57246704-2658-435C-8066-710752DB8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6045439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3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orgánmi </a:t>
            </a:r>
            <a:r>
              <a:rPr lang="sk-SK" sz="3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štátnej správy pre pozemkové úpravy </a:t>
            </a:r>
            <a:r>
              <a:rPr lang="sk-SK" sz="3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sú: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- </a:t>
            </a: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okresný úrad - pozemkový a lesný </a:t>
            </a:r>
            <a:r>
              <a:rPr lang="sk-SK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odbor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- okresný </a:t>
            </a: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úrad v sídle </a:t>
            </a:r>
            <a:r>
              <a:rPr lang="sk-SK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kraja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sk-SK" sz="2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 - Ministerstvo </a:t>
            </a:r>
            <a:r>
              <a:rPr lang="sk-SK" sz="20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pôdohospodárstva  a rozvoja vidieka SR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sk-SK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 katastrálnom území </a:t>
            </a:r>
            <a:r>
              <a:rPr lang="sk-SK" sz="20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Dolné Obdokovce JE  </a:t>
            </a:r>
            <a:r>
              <a:rPr lang="sk-SK" sz="2000" b="1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orgánom štátnej správy pre pozemkové úpravy Okresný úrad Nitra, pozemkový a lesný </a:t>
            </a:r>
            <a:r>
              <a:rPr lang="sk-SK" sz="20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odbor, pozemkové oddelenie</a:t>
            </a:r>
            <a:endParaRPr lang="sk-SK" sz="2000" b="1" u="sng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k-SK" sz="26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Okresný </a:t>
            </a:r>
            <a:r>
              <a:rPr lang="sk-SK" sz="26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úrad Nitra, pozemkový a lesný odbor, pozemkové oddelenie:</a:t>
            </a: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organizuje vykonávanie pozemkových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úprav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v rámci prípravného konania vykoná potrebné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zisťovania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prerokuje dôvody a predpoklady začatia pozemkových úprav s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obcou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prerokuje potreby revízie údajov katastra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nehnuteľností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spolupracuje s orgánmi územného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plánovania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zabezpečí informovanosť účastníkov konania o návrhu na vykonanie PU</a:t>
            </a: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obstará odborné posudky a vyjadrenia k pozemkovým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úpravám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prerokuje ich vykonanie s poľnohospodárskym a lesným podnikom, s osobou, ktorá obhospodaruje pozemok, ktorého je vlastníkom, užívateľom, nájomcom, </a:t>
            </a:r>
            <a:r>
              <a:rPr lang="sk-SK" sz="2000" b="1" i="1" dirty="0" smtClean="0">
                <a:latin typeface="+mj-lt"/>
                <a:cs typeface="Times New Roman" panose="02020603050405020304" pitchFamily="18" charset="0"/>
              </a:rPr>
              <a:t>správcom</a:t>
            </a:r>
            <a:endParaRPr lang="sk-SK" sz="2000" b="1" i="1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sk-SK" sz="2000" b="1" i="1" dirty="0">
                <a:latin typeface="+mj-lt"/>
                <a:cs typeface="Times New Roman" panose="02020603050405020304" pitchFamily="18" charset="0"/>
              </a:rPr>
              <a:t>v spolupráci s obcou zriadi na účely prípravného konania prípravný výbor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54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EFA42-AB30-4AED-98DA-D03AF12B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364"/>
            <a:ext cx="10515600" cy="50567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0DA822A-5CE7-4D54-AF38-88BB7F941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1038"/>
            <a:ext cx="10515600" cy="5495925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sk-SK" b="1" dirty="0"/>
              <a:t>Prípravný výbor</a:t>
            </a:r>
          </a:p>
          <a:p>
            <a:pPr>
              <a:buFontTx/>
              <a:buChar char="-"/>
            </a:pPr>
            <a:r>
              <a:rPr lang="sk-SK" sz="2000" b="1" dirty="0"/>
              <a:t>sa zriaďuje v zmysle </a:t>
            </a:r>
            <a:r>
              <a:rPr lang="sk-SK" sz="2000" b="1" dirty="0" err="1"/>
              <a:t>ust</a:t>
            </a:r>
            <a:r>
              <a:rPr lang="sk-SK" sz="2000" b="1" dirty="0"/>
              <a:t>. § 7 ods. 4 písm. f) zákona o </a:t>
            </a:r>
            <a:r>
              <a:rPr lang="sk-SK" sz="2000" b="1" dirty="0" smtClean="0"/>
              <a:t>pozemkových úpravách</a:t>
            </a:r>
            <a:endParaRPr lang="sk-SK" sz="2000" b="1" dirty="0"/>
          </a:p>
          <a:p>
            <a:pPr>
              <a:buFontTx/>
              <a:buChar char="-"/>
            </a:pPr>
            <a:r>
              <a:rPr lang="sk-SK" sz="2000" b="1" dirty="0"/>
              <a:t>spolupracuje so správnym orgánom najmä pri určovaní obvodu pozemkových úprav a vypracovaní návrhu stanov združenia účastníkov pozemkových </a:t>
            </a:r>
            <a:r>
              <a:rPr lang="sk-SK" sz="2000" b="1" dirty="0" smtClean="0"/>
              <a:t>úprav</a:t>
            </a:r>
            <a:endParaRPr lang="sk-SK" sz="2000" b="1" dirty="0"/>
          </a:p>
          <a:p>
            <a:pPr>
              <a:buFontTx/>
              <a:buChar char="-"/>
            </a:pPr>
            <a:r>
              <a:rPr lang="sk-SK" sz="2000" b="1" dirty="0"/>
              <a:t>zaniká zvolením predstavenstva združenia účastníkov pozemkových úprav, ak však predstavenstvo združenia účastníkov pozemkových úprav nie je zvolené, plní do zvolenia funkciu v konaní prípravný </a:t>
            </a:r>
            <a:r>
              <a:rPr lang="sk-SK" sz="2000" b="1" dirty="0" smtClean="0"/>
              <a:t>výbor</a:t>
            </a:r>
            <a:endParaRPr lang="sk-SK" sz="2000" b="1" dirty="0"/>
          </a:p>
          <a:p>
            <a:pPr marL="0" indent="0">
              <a:buNone/>
            </a:pPr>
            <a:endParaRPr lang="sk-SK" sz="2000" dirty="0"/>
          </a:p>
          <a:p>
            <a:pPr marL="0" indent="0" algn="just">
              <a:buNone/>
            </a:pPr>
            <a:r>
              <a:rPr lang="sk-SK" sz="2000" dirty="0" smtClean="0"/>
              <a:t>Oznámením OU-NR-PLO1-2020/016791-019 zo d</a:t>
            </a:r>
            <a:r>
              <a:rPr lang="sk-SK" sz="1800" i="1" dirty="0" smtClean="0"/>
              <a:t>ňa 20.3.2020 </a:t>
            </a:r>
            <a:r>
              <a:rPr lang="sk-SK" sz="1800" i="1" dirty="0"/>
              <a:t>sa </a:t>
            </a:r>
            <a:r>
              <a:rPr lang="sk-SK" sz="1800" i="1" dirty="0" smtClean="0"/>
              <a:t> zriadil prípravný výbor pre </a:t>
            </a:r>
            <a:r>
              <a:rPr lang="sk-SK" sz="1800" i="1" dirty="0"/>
              <a:t>pozemkové úpravy v katastrálnom území </a:t>
            </a:r>
            <a:r>
              <a:rPr lang="sk-SK" sz="1800" i="1" dirty="0" smtClean="0"/>
              <a:t>Dolné Obdokovce. </a:t>
            </a:r>
            <a:endParaRPr lang="sk-SK" sz="1800" i="1" dirty="0"/>
          </a:p>
          <a:p>
            <a:pPr marL="0" indent="0" algn="just">
              <a:buNone/>
            </a:pPr>
            <a:r>
              <a:rPr lang="sk-SK" sz="1800" i="1" dirty="0" smtClean="0"/>
              <a:t>zástupcovia</a:t>
            </a:r>
            <a:r>
              <a:rPr lang="sk-SK" sz="1800" b="1" i="1" dirty="0" smtClean="0"/>
              <a:t> za obec Dolné Obdokovce: </a:t>
            </a:r>
            <a:r>
              <a:rPr lang="sk-SK" sz="1800" i="1" dirty="0" smtClean="0"/>
              <a:t>Ing.  Marián </a:t>
            </a:r>
            <a:r>
              <a:rPr lang="sk-SK" sz="1800" i="1" dirty="0" err="1" smtClean="0"/>
              <a:t>Paulisz</a:t>
            </a:r>
            <a:r>
              <a:rPr lang="sk-SK" sz="1800" i="1" dirty="0" smtClean="0"/>
              <a:t>, </a:t>
            </a:r>
            <a:r>
              <a:rPr lang="sk-SK" sz="1800" i="1" dirty="0"/>
              <a:t>starosta </a:t>
            </a:r>
            <a:r>
              <a:rPr lang="sk-SK" sz="1800" i="1" dirty="0" smtClean="0"/>
              <a:t>obce </a:t>
            </a:r>
            <a:endParaRPr lang="sk-SK" sz="1800" i="1" dirty="0"/>
          </a:p>
          <a:p>
            <a:pPr marL="0" indent="0" algn="just">
              <a:buNone/>
            </a:pPr>
            <a:r>
              <a:rPr lang="sk-SK" sz="1800" b="1" i="1" dirty="0"/>
              <a:t>z</a:t>
            </a:r>
            <a:r>
              <a:rPr lang="sk-SK" sz="1800" b="1" i="1" dirty="0" smtClean="0"/>
              <a:t>a </a:t>
            </a:r>
            <a:r>
              <a:rPr lang="sk-SK" sz="1800" b="1" i="1" dirty="0"/>
              <a:t>vlastníkov a užívateľov pôdy: </a:t>
            </a:r>
            <a:r>
              <a:rPr lang="sk-SK" sz="1800" i="1" dirty="0" smtClean="0"/>
              <a:t>Mgr. Gálik, Lacová, Ing. </a:t>
            </a:r>
            <a:r>
              <a:rPr lang="sk-SK" sz="1800" i="1" dirty="0" err="1" smtClean="0"/>
              <a:t>Lydik</a:t>
            </a:r>
            <a:r>
              <a:rPr lang="sk-SK" sz="1800" i="1" dirty="0" smtClean="0"/>
              <a:t>, Ing. Molnár</a:t>
            </a:r>
            <a:endParaRPr lang="sk-SK" sz="1800" i="1" dirty="0"/>
          </a:p>
          <a:p>
            <a:pPr marL="0" indent="0" algn="just">
              <a:buNone/>
            </a:pPr>
            <a:r>
              <a:rPr lang="sk-SK" sz="1800" b="1" i="1" dirty="0" smtClean="0"/>
              <a:t>za Slovenský pozemkový fond</a:t>
            </a:r>
            <a:r>
              <a:rPr lang="sk-SK" sz="1800" i="1" dirty="0"/>
              <a:t>:</a:t>
            </a:r>
            <a:r>
              <a:rPr lang="sk-SK" sz="1800" i="1" dirty="0" smtClean="0"/>
              <a:t> Ing. </a:t>
            </a:r>
            <a:r>
              <a:rPr lang="sk-SK" sz="1800" i="1" dirty="0" err="1" smtClean="0"/>
              <a:t>Kunec</a:t>
            </a:r>
            <a:r>
              <a:rPr lang="sk-SK" sz="1800" i="1" dirty="0" smtClean="0"/>
              <a:t>, Ing. Obertová</a:t>
            </a:r>
          </a:p>
          <a:p>
            <a:pPr marL="0" indent="0" algn="just">
              <a:buNone/>
            </a:pPr>
            <a:r>
              <a:rPr lang="sk-SK" sz="1800" i="1" dirty="0" smtClean="0"/>
              <a:t>a </a:t>
            </a:r>
            <a:r>
              <a:rPr lang="sk-SK" sz="1800" b="1" i="1" dirty="0" smtClean="0"/>
              <a:t>za Lesy SR, š.p</a:t>
            </a:r>
            <a:r>
              <a:rPr lang="sk-SK" sz="1800" b="1" i="1" dirty="0"/>
              <a:t>., OZ </a:t>
            </a:r>
            <a:r>
              <a:rPr lang="sk-SK" sz="1800" b="1" i="1" dirty="0" smtClean="0"/>
              <a:t>Topoľčianky</a:t>
            </a:r>
            <a:r>
              <a:rPr lang="sk-SK" sz="1800" i="1" dirty="0"/>
              <a:t>:</a:t>
            </a:r>
            <a:r>
              <a:rPr lang="sk-SK" sz="1800" i="1" dirty="0" smtClean="0"/>
              <a:t> Ing. Kiss</a:t>
            </a:r>
            <a:endParaRPr lang="sk-SK" sz="1800" i="1" dirty="0"/>
          </a:p>
          <a:p>
            <a:pPr>
              <a:buFontTx/>
              <a:buChar char="-"/>
            </a:pPr>
            <a:endParaRPr lang="sk-SK" sz="2400" dirty="0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17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90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01875" y="551145"/>
            <a:ext cx="10559440" cy="52609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sk-SK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</a:t>
            </a:r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01875" y="1540702"/>
            <a:ext cx="10559440" cy="4697260"/>
          </a:xfrm>
          <a:solidFill>
            <a:schemeClr val="bg2"/>
          </a:solidFill>
        </p:spPr>
        <p:txBody>
          <a:bodyPr/>
          <a:lstStyle/>
          <a:p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Katastrálne územie Dolné Obdokovce</a:t>
            </a:r>
          </a:p>
          <a:p>
            <a:endParaRPr lang="sk-SK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sk-SK" sz="2800" dirty="0" smtClean="0">
                <a:solidFill>
                  <a:schemeClr val="accent6">
                    <a:lumMod val="75000"/>
                  </a:schemeClr>
                </a:solidFill>
              </a:rPr>
              <a:t>Základný postup vykonávania pozemkových úprav</a:t>
            </a:r>
          </a:p>
          <a:p>
            <a:pPr algn="just"/>
            <a:endParaRPr lang="sk-SK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sk-SK" dirty="0" smtClean="0">
                <a:solidFill>
                  <a:srgbClr val="FF0000"/>
                </a:solidFill>
              </a:rPr>
              <a:t>Úvodné podklady projektu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 smtClean="0"/>
              <a:t>  geodetické práce (</a:t>
            </a:r>
            <a:r>
              <a:rPr lang="sk-SK" sz="1600" dirty="0" smtClean="0"/>
              <a:t>hranica obvodu projektu, účelové mapovanie polohopisu a výškopisu v obvode projektu PU)  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dirty="0" smtClean="0"/>
              <a:t> ohodnotenie pozemkov a porastov (</a:t>
            </a:r>
            <a:r>
              <a:rPr lang="sk-SK" sz="1600" dirty="0" smtClean="0"/>
              <a:t>aktualizácia BPEJ v obvode projektu a </a:t>
            </a:r>
            <a:r>
              <a:rPr lang="sk-SK" sz="1600" dirty="0"/>
              <a:t>mapa </a:t>
            </a:r>
            <a:r>
              <a:rPr lang="sk-SK" sz="1600" dirty="0" smtClean="0"/>
              <a:t>hodnoty)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dirty="0" smtClean="0"/>
              <a:t> register pôvodného stavu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/>
              <a:t> </a:t>
            </a:r>
            <a:r>
              <a:rPr lang="sk-SK" dirty="0" smtClean="0"/>
              <a:t> miestny územný systém ekologickej stability na účely PU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 smtClean="0"/>
              <a:t>  všeobecné zásady funkčného usporiadania územia v obvode PU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56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6925" y="701458"/>
            <a:ext cx="10359025" cy="4509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26925" y="1152395"/>
            <a:ext cx="10359025" cy="513567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accent6">
                    <a:lumMod val="50000"/>
                  </a:schemeClr>
                </a:solidFill>
              </a:rPr>
              <a:t>Katastrálne územie </a:t>
            </a:r>
            <a:r>
              <a:rPr lang="sk-SK" dirty="0" smtClean="0">
                <a:solidFill>
                  <a:schemeClr val="accent6">
                    <a:lumMod val="50000"/>
                  </a:schemeClr>
                </a:solidFill>
              </a:rPr>
              <a:t>Dolné Obdokovce</a:t>
            </a: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Základný </a:t>
            </a:r>
            <a:r>
              <a:rPr lang="sk-SK" dirty="0">
                <a:solidFill>
                  <a:schemeClr val="accent6">
                    <a:lumMod val="75000"/>
                  </a:schemeClr>
                </a:solidFill>
              </a:rPr>
              <a:t>postup vykonávania pozemkových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úprav</a:t>
            </a:r>
          </a:p>
          <a:p>
            <a:pPr algn="just"/>
            <a:r>
              <a:rPr lang="sk-SK" dirty="0" smtClean="0">
                <a:solidFill>
                  <a:srgbClr val="FF0000"/>
                </a:solidFill>
              </a:rPr>
              <a:t>2. Projekt pozemkových úprav – návrh nového usporiadania</a:t>
            </a:r>
          </a:p>
          <a:p>
            <a:pPr algn="just">
              <a:lnSpc>
                <a:spcPct val="100000"/>
              </a:lnSpc>
            </a:pP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smtClean="0">
                <a:solidFill>
                  <a:srgbClr val="FF0000"/>
                </a:solidFill>
              </a:rPr>
              <a:t>    </a:t>
            </a:r>
            <a:r>
              <a:rPr lang="sk-SK" b="1" dirty="0" smtClean="0"/>
              <a:t>- </a:t>
            </a:r>
            <a:r>
              <a:rPr lang="sk-SK" sz="2000" b="1" dirty="0" smtClean="0"/>
              <a:t>zásady umiestnenia nových pozemkov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 - plán spoločných a verejných zariadení a opatrení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 - rozdeľovací plán vo forme </a:t>
            </a:r>
            <a:r>
              <a:rPr lang="sk-SK" sz="2000" b="1" dirty="0" err="1" smtClean="0"/>
              <a:t>umiestňovacieho</a:t>
            </a:r>
            <a:r>
              <a:rPr lang="sk-SK" sz="2000" b="1" dirty="0" smtClean="0"/>
              <a:t> a vytyčovacieho plánu</a:t>
            </a:r>
          </a:p>
          <a:p>
            <a:pPr algn="just">
              <a:lnSpc>
                <a:spcPct val="100000"/>
              </a:lnSpc>
            </a:pPr>
            <a:r>
              <a:rPr lang="sk-SK" dirty="0" smtClean="0">
                <a:solidFill>
                  <a:srgbClr val="FF0000"/>
                </a:solidFill>
              </a:rPr>
              <a:t>3. Vykonanie projektu pozemkových úprav </a:t>
            </a:r>
          </a:p>
          <a:p>
            <a:pPr algn="just">
              <a:lnSpc>
                <a:spcPct val="100000"/>
              </a:lnSpc>
            </a:pPr>
            <a:r>
              <a:rPr lang="sk-SK" sz="1800" dirty="0"/>
              <a:t> </a:t>
            </a:r>
            <a:r>
              <a:rPr lang="sk-SK" sz="1800" dirty="0" smtClean="0"/>
              <a:t>     </a:t>
            </a:r>
            <a:r>
              <a:rPr lang="sk-SK" sz="1800" b="1" dirty="0" smtClean="0"/>
              <a:t>- </a:t>
            </a:r>
            <a:r>
              <a:rPr lang="sk-SK" sz="2000" b="1" dirty="0" smtClean="0"/>
              <a:t>postup prechodu na hospodárenie v novom usporiadaní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- vytýčenie a označenie vybraných lomových bodov hraníc nových pozemkov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- rozdeľovací plán vo forme obnovy katastrálneho operátu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- vypracovanie podkladov pre zápis nových vlastníckych vzťahov do KN</a:t>
            </a:r>
          </a:p>
          <a:p>
            <a:pPr algn="just">
              <a:lnSpc>
                <a:spcPct val="100000"/>
              </a:lnSpc>
            </a:pPr>
            <a:r>
              <a:rPr lang="sk-SK" sz="2000" b="1" dirty="0"/>
              <a:t> </a:t>
            </a:r>
            <a:r>
              <a:rPr lang="sk-SK" sz="2000" b="1" dirty="0" smtClean="0"/>
              <a:t>     - zápis do KN</a:t>
            </a:r>
            <a:endParaRPr lang="sk-SK" sz="2000" b="1" dirty="0"/>
          </a:p>
          <a:p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8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BA09B7-28C0-468F-9096-27F5F8E16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61" y="356951"/>
            <a:ext cx="11489634" cy="45724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Pozemkové úpravy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29F4E65-0495-427D-B956-7CA3336F8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60" y="814194"/>
            <a:ext cx="11489634" cy="54989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sk-SK" dirty="0"/>
              <a:t>Uznesením vlády Slovenskej </a:t>
            </a:r>
            <a:r>
              <a:rPr lang="sk-SK" dirty="0" smtClean="0"/>
              <a:t>republiky č. 358/2019 zo </a:t>
            </a:r>
            <a:r>
              <a:rPr lang="sk-SK" dirty="0"/>
              <a:t>dňa </a:t>
            </a:r>
            <a:r>
              <a:rPr lang="sk-SK" dirty="0" smtClean="0"/>
              <a:t>21. 8. </a:t>
            </a:r>
            <a:r>
              <a:rPr lang="sk-SK" dirty="0"/>
              <a:t>2019 bol schválený</a:t>
            </a:r>
          </a:p>
          <a:p>
            <a:pPr algn="just"/>
            <a:r>
              <a:rPr lang="sk-SK" dirty="0"/>
              <a:t>„</a:t>
            </a:r>
            <a:r>
              <a:rPr lang="sk-SK" b="1" dirty="0"/>
              <a:t>Návrh opatrení na urýchlené vykonanie pozemkových úprav v SR</a:t>
            </a:r>
            <a:r>
              <a:rPr lang="sk-SK" dirty="0"/>
              <a:t>“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sk-SK" dirty="0"/>
              <a:t>v priebehu 30 rokov vykonať pozemkové úpravy v </a:t>
            </a:r>
            <a:r>
              <a:rPr lang="sk-SK" dirty="0" smtClean="0"/>
              <a:t>3 103 </a:t>
            </a:r>
            <a:r>
              <a:rPr lang="sk-SK" dirty="0"/>
              <a:t>katastrálnych územiach SR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k-SK" dirty="0"/>
              <a:t>ročne je to 120 katastrálnych území v rámci celej republiky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k-SK" dirty="0"/>
              <a:t>v okrese Nitra </a:t>
            </a:r>
            <a:r>
              <a:rPr lang="sk-SK" dirty="0" smtClean="0"/>
              <a:t>bolo </a:t>
            </a:r>
            <a:r>
              <a:rPr lang="sk-SK" dirty="0"/>
              <a:t>pre rok 2020 </a:t>
            </a:r>
            <a:r>
              <a:rPr lang="sk-SK" dirty="0" smtClean="0"/>
              <a:t>vybratých </a:t>
            </a:r>
            <a:r>
              <a:rPr lang="sk-SK" b="1" dirty="0" smtClean="0"/>
              <a:t>päť </a:t>
            </a:r>
            <a:r>
              <a:rPr lang="sk-SK" dirty="0" smtClean="0"/>
              <a:t>katastrálnych území:</a:t>
            </a:r>
          </a:p>
          <a:p>
            <a:pPr algn="l"/>
            <a:endParaRPr lang="sk-SK" dirty="0"/>
          </a:p>
          <a:p>
            <a:pPr marL="457200" indent="-457200" algn="l">
              <a:buFont typeface="+mj-lt"/>
              <a:buAutoNum type="arabicPeriod"/>
            </a:pPr>
            <a:r>
              <a:rPr lang="sk-SK" dirty="0"/>
              <a:t>Branč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dirty="0"/>
              <a:t>Čápor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b="1" dirty="0"/>
              <a:t>Dolné Obdokovce                                                                                             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dirty="0"/>
              <a:t>Veľký Cetín</a:t>
            </a:r>
          </a:p>
          <a:p>
            <a:pPr marL="457200" indent="-457200" algn="l">
              <a:buFont typeface="+mj-lt"/>
              <a:buAutoNum type="arabicPeriod"/>
            </a:pPr>
            <a:r>
              <a:rPr lang="sk-SK" dirty="0"/>
              <a:t>Výčapy Opatovce</a:t>
            </a:r>
          </a:p>
          <a:p>
            <a:pPr algn="l"/>
            <a:endParaRPr lang="sk-SK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3" y="3069962"/>
            <a:ext cx="5035859" cy="3722721"/>
          </a:xfrm>
          <a:prstGeom prst="rect">
            <a:avLst/>
          </a:prstGeom>
        </p:spPr>
      </p:pic>
      <p:cxnSp>
        <p:nvCxnSpPr>
          <p:cNvPr id="13" name="Rovná spojovacia šípka 12"/>
          <p:cNvCxnSpPr/>
          <p:nvPr/>
        </p:nvCxnSpPr>
        <p:spPr>
          <a:xfrm flipH="1">
            <a:off x="10058399" y="4449536"/>
            <a:ext cx="367394" cy="40821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9727745" y="4808211"/>
            <a:ext cx="1396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schemeClr val="accent2">
                    <a:lumMod val="75000"/>
                  </a:schemeClr>
                </a:solidFill>
              </a:rPr>
              <a:t>Dolné Obdokovce</a:t>
            </a:r>
            <a:endParaRPr lang="sk-SK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5651509" y="6335675"/>
            <a:ext cx="135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Okres NITRA</a:t>
            </a:r>
          </a:p>
        </p:txBody>
      </p:sp>
    </p:spTree>
    <p:extLst>
      <p:ext uri="{BB962C8B-B14F-4D97-AF65-F5344CB8AC3E}">
        <p14:creationId xmlns:p14="http://schemas.microsoft.com/office/powerpoint/2010/main" val="336844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77031" y="513567"/>
            <a:ext cx="10371550" cy="4509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7030" y="964504"/>
            <a:ext cx="10371551" cy="503546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Katastrálne územie Dolné Obdokovce</a:t>
            </a:r>
            <a:endParaRPr lang="sk-SK" dirty="0" smtClean="0"/>
          </a:p>
          <a:p>
            <a:r>
              <a:rPr lang="sk-SK" dirty="0" smtClean="0"/>
              <a:t>§14 ods. 8 zákona č. 330/1991 </a:t>
            </a:r>
            <a:r>
              <a:rPr lang="sk-SK" dirty="0" err="1" smtClean="0"/>
              <a:t>Z.z</a:t>
            </a:r>
            <a:r>
              <a:rPr lang="sk-SK" dirty="0" smtClean="0"/>
              <a:t>. </a:t>
            </a:r>
          </a:p>
          <a:p>
            <a:endParaRPr lang="sk-SK" dirty="0" smtClean="0"/>
          </a:p>
          <a:p>
            <a:pPr algn="just"/>
            <a:r>
              <a:rPr lang="sk-SK" b="1" dirty="0" smtClean="0"/>
              <a:t>Dňom nadobudnutia právoplatnosti rozhodnutia o schválení vykonania  projektu pozemkových úprav alebo neskorším dňom uvedenom v rozhodnutí </a:t>
            </a:r>
            <a:r>
              <a:rPr lang="sk-SK" b="1" dirty="0" smtClean="0">
                <a:solidFill>
                  <a:srgbClr val="FF0000"/>
                </a:solidFill>
              </a:rPr>
              <a:t>zanikajú</a:t>
            </a:r>
            <a:r>
              <a:rPr lang="sk-SK" b="1" dirty="0" smtClean="0"/>
              <a:t> </a:t>
            </a:r>
            <a:r>
              <a:rPr lang="sk-SK" b="1" dirty="0" smtClean="0">
                <a:solidFill>
                  <a:srgbClr val="FF0000"/>
                </a:solidFill>
              </a:rPr>
              <a:t>nájomné vzťahy </a:t>
            </a:r>
            <a:r>
              <a:rPr lang="sk-SK" b="1" dirty="0" smtClean="0"/>
              <a:t>k pôvodným nehnuteľnostiam a </a:t>
            </a:r>
            <a:r>
              <a:rPr lang="sk-SK" b="1" dirty="0" smtClean="0">
                <a:solidFill>
                  <a:srgbClr val="FF0000"/>
                </a:solidFill>
              </a:rPr>
              <a:t>registrácia vinohradov </a:t>
            </a:r>
            <a:r>
              <a:rPr lang="sk-SK" b="1" dirty="0" smtClean="0"/>
              <a:t>podľa osobitného predpisu. Ak nájomca riadne a včas plní svoje záväzky zo zmluvy o nájme pôvodných nehnuteľností, </a:t>
            </a:r>
            <a:r>
              <a:rPr lang="sk-SK" b="1" dirty="0" smtClean="0">
                <a:solidFill>
                  <a:srgbClr val="FF0000"/>
                </a:solidFill>
              </a:rPr>
              <a:t>má právo </a:t>
            </a:r>
            <a:r>
              <a:rPr lang="sk-SK" b="1" dirty="0" smtClean="0"/>
              <a:t>na uzavretie zmluvy o nájme nových pozemkov na poľnohospodárske účely pri prevádzkovaní podniku za podmienok, ktoré sú dohodnuté pri nájme pôvodných nehnuteľností, a to na výmeru nových pozemkov zodpovedajúcu výmere pôvodných prenajatých nehnuteľností, upravenú podľa §13 ods. 1 zákona o pozemkových úpravách.                                                                                       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625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6616" y="175365"/>
            <a:ext cx="10722278" cy="40083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76615" y="576197"/>
            <a:ext cx="10722278" cy="5949863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algn="just"/>
            <a:r>
              <a:rPr lang="sk-SK" sz="3200" b="1" dirty="0"/>
              <a:t>Na výber katastrálnych území bola zriadená Komisia pre vyhodnotenie kritérií na stanovenie naliehavosti vykonania pozemkových úprav, zriadená</a:t>
            </a:r>
            <a:r>
              <a:rPr lang="sk-SK" sz="3200" b="1" dirty="0">
                <a:hlinkClick r:id="rId2"/>
              </a:rPr>
              <a:t> </a:t>
            </a:r>
            <a:r>
              <a:rPr lang="sk-SK" sz="3200" b="1" u="sng" dirty="0">
                <a:hlinkClick r:id="rId2"/>
              </a:rPr>
              <a:t>Ministerstvom pôdohospodárstva a rozvoja vidieka </a:t>
            </a:r>
            <a:r>
              <a:rPr lang="sk-SK" sz="3200" b="1" u="sng" dirty="0" smtClean="0">
                <a:hlinkClick r:id="rId2"/>
              </a:rPr>
              <a:t>Slovenskej republiky.</a:t>
            </a:r>
            <a:endParaRPr lang="sk-SK" sz="3200" b="1" u="sng" dirty="0"/>
          </a:p>
          <a:p>
            <a:pPr algn="just"/>
            <a:r>
              <a:rPr lang="sk-SK" sz="2300" b="1" dirty="0"/>
              <a:t>Komisia vyberala územia na základe zverejnených </a:t>
            </a:r>
            <a:r>
              <a:rPr lang="sk-SK" sz="2600" b="1" dirty="0"/>
              <a:t>hodnotiacich </a:t>
            </a:r>
            <a:r>
              <a:rPr lang="sk-SK" sz="2600" b="1" dirty="0" smtClean="0"/>
              <a:t>kritérií: </a:t>
            </a:r>
            <a:r>
              <a:rPr lang="sk-SK" sz="2600" b="1" u="sng" dirty="0" smtClean="0"/>
              <a:t>vlastníckych</a:t>
            </a:r>
            <a:r>
              <a:rPr lang="sk-SK" sz="2600" b="1" u="sng" dirty="0"/>
              <a:t>, </a:t>
            </a:r>
            <a:r>
              <a:rPr lang="sk-SK" sz="2600" b="1" u="sng" dirty="0" smtClean="0"/>
              <a:t>užívacích </a:t>
            </a:r>
            <a:r>
              <a:rPr lang="sk-SK" sz="2600" b="1" u="sng" dirty="0"/>
              <a:t>a </a:t>
            </a:r>
            <a:r>
              <a:rPr lang="sk-SK" sz="2600" b="1" u="sng" dirty="0" smtClean="0"/>
              <a:t>mimorezortných</a:t>
            </a:r>
            <a:r>
              <a:rPr lang="sk-SK" sz="2300" b="1" dirty="0"/>
              <a:t>. </a:t>
            </a:r>
          </a:p>
          <a:p>
            <a:pPr algn="just"/>
            <a:r>
              <a:rPr lang="sk-SK" sz="2200" b="1" dirty="0"/>
              <a:t>Medzi vlastnícke kritériá patria: </a:t>
            </a:r>
            <a:r>
              <a:rPr lang="sk-SK" sz="2200" b="1" dirty="0" smtClean="0"/>
              <a:t>       </a:t>
            </a:r>
            <a:r>
              <a:rPr lang="sk-SK" sz="2200" b="1" i="1" dirty="0" smtClean="0"/>
              <a:t>priemerný </a:t>
            </a:r>
            <a:r>
              <a:rPr lang="sk-SK" sz="2200" b="1" i="1" dirty="0"/>
              <a:t>počet parciel na jedného </a:t>
            </a:r>
            <a:r>
              <a:rPr lang="sk-SK" sz="2200" b="1" i="1" dirty="0" smtClean="0"/>
              <a:t>vlastníka </a:t>
            </a:r>
            <a:endParaRPr lang="sk-SK" sz="2200" b="1" i="1" dirty="0"/>
          </a:p>
          <a:p>
            <a:pPr lvl="0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            priemerný </a:t>
            </a:r>
            <a:r>
              <a:rPr lang="sk-SK" sz="2200" b="1" i="1" dirty="0"/>
              <a:t>počet vlastníkov na jednu </a:t>
            </a:r>
            <a:r>
              <a:rPr lang="sk-SK" sz="2200" b="1" i="1" dirty="0" smtClean="0"/>
              <a:t>parcelu </a:t>
            </a:r>
            <a:endParaRPr lang="sk-SK" sz="2200" b="1" i="1" dirty="0"/>
          </a:p>
          <a:p>
            <a:pPr lvl="0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            priemerný </a:t>
            </a:r>
            <a:r>
              <a:rPr lang="sk-SK" sz="2200" b="1" i="1" dirty="0"/>
              <a:t>počet parciel na liste vlastníctva na 1 </a:t>
            </a:r>
            <a:r>
              <a:rPr lang="sk-SK" sz="2200" b="1" i="1" dirty="0" smtClean="0"/>
              <a:t>ha</a:t>
            </a:r>
            <a:endParaRPr lang="sk-SK" sz="2200" b="1" i="1" dirty="0"/>
          </a:p>
          <a:p>
            <a:pPr lvl="0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            priemerný </a:t>
            </a:r>
            <a:r>
              <a:rPr lang="sk-SK" sz="2200" b="1" i="1" dirty="0"/>
              <a:t>počet vlastníkov na 1 </a:t>
            </a:r>
            <a:r>
              <a:rPr lang="sk-SK" sz="2200" b="1" i="1" dirty="0" smtClean="0"/>
              <a:t>ha</a:t>
            </a:r>
            <a:endParaRPr lang="sk-SK" sz="2200" b="1" i="1" dirty="0"/>
          </a:p>
          <a:p>
            <a:pPr lvl="0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            priemerný </a:t>
            </a:r>
            <a:r>
              <a:rPr lang="sk-SK" sz="2200" b="1" i="1" dirty="0"/>
              <a:t>počet vlastníckych vzťahov na 1 </a:t>
            </a:r>
            <a:r>
              <a:rPr lang="sk-SK" sz="2200" b="1" i="1" dirty="0" smtClean="0"/>
              <a:t>ha </a:t>
            </a:r>
            <a:endParaRPr lang="sk-SK" sz="2200" b="1" i="1" dirty="0"/>
          </a:p>
          <a:p>
            <a:pPr lvl="0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            podiel </a:t>
            </a:r>
            <a:r>
              <a:rPr lang="sk-SK" sz="2200" b="1" i="1" dirty="0"/>
              <a:t>špeciálnych kultúr poľnohospodárskej pôdy, podiel poľnohospodárskej pôdy bez </a:t>
            </a:r>
            <a:r>
              <a:rPr lang="sk-SK" sz="2200" b="1" i="1" dirty="0" smtClean="0"/>
              <a:t>špeciálnych kultúr     </a:t>
            </a:r>
            <a:endParaRPr lang="sk-SK" sz="2200" b="1" i="1" dirty="0"/>
          </a:p>
          <a:p>
            <a:pPr algn="just"/>
            <a:r>
              <a:rPr lang="sk-SK" sz="2200" b="1" dirty="0"/>
              <a:t>Medzi užívacie kritériá patria</a:t>
            </a:r>
            <a:r>
              <a:rPr lang="sk-SK" sz="2200" b="1" dirty="0" smtClean="0"/>
              <a:t>:            </a:t>
            </a:r>
            <a:r>
              <a:rPr lang="sk-SK" sz="2200" b="1" i="1" dirty="0" smtClean="0"/>
              <a:t>počet žiadateľov o priame podpory</a:t>
            </a:r>
          </a:p>
          <a:p>
            <a:pPr lvl="1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viacnásobné </a:t>
            </a:r>
            <a:r>
              <a:rPr lang="sk-SK" sz="2200" b="1" i="1" dirty="0"/>
              <a:t>deklarácie (križovania) pri žiadateľoch o priame </a:t>
            </a:r>
            <a:r>
              <a:rPr lang="sk-SK" sz="2200" b="1" i="1" dirty="0" smtClean="0"/>
              <a:t>platby </a:t>
            </a:r>
            <a:endParaRPr lang="sk-SK" sz="2200" b="1" i="1" dirty="0"/>
          </a:p>
          <a:p>
            <a:pPr lvl="1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počet </a:t>
            </a:r>
            <a:r>
              <a:rPr lang="sk-SK" sz="2200" b="1" i="1" dirty="0"/>
              <a:t>mladých </a:t>
            </a:r>
            <a:r>
              <a:rPr lang="sk-SK" sz="2200" b="1" i="1" dirty="0" smtClean="0"/>
              <a:t>farmárov</a:t>
            </a:r>
            <a:endParaRPr lang="sk-SK" sz="2200" b="1" i="1" dirty="0"/>
          </a:p>
          <a:p>
            <a:pPr lvl="1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podnájomné pozemky</a:t>
            </a:r>
            <a:endParaRPr lang="sk-SK" sz="2200" b="1" i="1" dirty="0"/>
          </a:p>
          <a:p>
            <a:pPr algn="just"/>
            <a:r>
              <a:rPr lang="sk-SK" sz="2200" b="1" dirty="0"/>
              <a:t>Mimorezortné kritériá sú: </a:t>
            </a:r>
            <a:r>
              <a:rPr lang="sk-SK" sz="2200" b="1" dirty="0" smtClean="0"/>
              <a:t>                  </a:t>
            </a:r>
            <a:r>
              <a:rPr lang="sk-SK" sz="2200" b="1" i="1" dirty="0" smtClean="0"/>
              <a:t>podpora </a:t>
            </a:r>
            <a:r>
              <a:rPr lang="sk-SK" sz="2200" b="1" i="1" dirty="0"/>
              <a:t>území zaradených do najmenej rozvinutých </a:t>
            </a:r>
            <a:r>
              <a:rPr lang="sk-SK" sz="2200" b="1" i="1" dirty="0" smtClean="0"/>
              <a:t>okresov</a:t>
            </a:r>
            <a:endParaRPr lang="sk-SK" sz="2200" b="1" i="1" dirty="0"/>
          </a:p>
          <a:p>
            <a:pPr lvl="1" algn="just">
              <a:lnSpc>
                <a:spcPct val="120000"/>
              </a:lnSpc>
            </a:pPr>
            <a:r>
              <a:rPr lang="sk-SK" sz="2200" b="1" i="1" dirty="0" smtClean="0"/>
              <a:t>                                                       podpora </a:t>
            </a:r>
            <a:r>
              <a:rPr lang="sk-SK" sz="2200" b="1" i="1" dirty="0"/>
              <a:t>katastrálnych území zaradených do chránených vodohospodárskych </a:t>
            </a:r>
            <a:r>
              <a:rPr lang="sk-SK" sz="2200" b="1" i="1" dirty="0" smtClean="0"/>
              <a:t>oblastí</a:t>
            </a:r>
          </a:p>
          <a:p>
            <a:pPr algn="just"/>
            <a:r>
              <a:rPr lang="sk-SK" sz="3200" b="1" dirty="0" smtClean="0"/>
              <a:t>Komisia vyhodnotila kritériá na stanovenie naliehavosti vykonania pozemkových úprav, katastrálnemu územiu 812081 Dolné Obdokovce pridelila spolu 237 bodov a pod poradovým číslom 29 ho zaradila do Zoznamu katastrálnych území pre začatie pozemkových úprav v roku 2020, schváleného uznesením vlády SR č. 593 zo dňa 4.12.2019.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27459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C57371D-4EDD-4969-9730-15FD55D42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422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218C672-A198-4B68-85B6-17D97D7CD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9348"/>
            <a:ext cx="10515600" cy="5287615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Čo sú pozemkové úpravy?</a:t>
            </a:r>
          </a:p>
          <a:p>
            <a:pPr marL="0" indent="0">
              <a:buNone/>
            </a:pPr>
            <a:endParaRPr lang="sk-SK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sk-SK" sz="2400" b="1" i="1" dirty="0">
                <a:cs typeface="Times New Roman" panose="02020603050405020304" pitchFamily="18" charset="0"/>
              </a:rPr>
              <a:t>obsahom pozemkových úprav je racionálne priestorové usporiadanie pozemkového vlastníctva v určitom území a ostatného poľnohospodárskeho a lesného majetku s ním spojeného vykonávané vo verejnom záujme v súlade s požiadavkami ochrany životného prostredia a tvorby územného systému ekologickej stability, funkciami poľnohospodárskej krajiny a </a:t>
            </a:r>
            <a:r>
              <a:rPr lang="sk-SK" sz="2400" b="1" i="1" dirty="0" smtClean="0">
                <a:cs typeface="Times New Roman" panose="02020603050405020304" pitchFamily="18" charset="0"/>
              </a:rPr>
              <a:t>prevádzkovo-ekonomickými </a:t>
            </a:r>
            <a:r>
              <a:rPr lang="sk-SK" sz="2400" b="1" i="1" dirty="0">
                <a:cs typeface="Times New Roman" panose="02020603050405020304" pitchFamily="18" charset="0"/>
              </a:rPr>
              <a:t>hľadiskami moderného poľnohospodárstva a lesného hospodárstva a podpory rozvoja vidieka</a:t>
            </a:r>
          </a:p>
          <a:p>
            <a:pPr algn="just">
              <a:buFontTx/>
              <a:buChar char="-"/>
            </a:pPr>
            <a:r>
              <a:rPr lang="sk-SK" sz="2400" b="1" i="1" dirty="0">
                <a:cs typeface="Times New Roman" panose="02020603050405020304" pitchFamily="18" charset="0"/>
              </a:rPr>
              <a:t>slúžia hlavne na zistenie a nové usporiadanie vlastníckych a užívacích pomerov v obvode pozemkových úprav a sceľovanie, parceláciu a nové usporiadanie pozemkov, </a:t>
            </a:r>
          </a:p>
          <a:p>
            <a:pPr algn="just">
              <a:buFontTx/>
              <a:buChar char="-"/>
            </a:pPr>
            <a:r>
              <a:rPr lang="sk-SK" sz="2400" b="1" i="1" dirty="0">
                <a:cs typeface="Times New Roman" panose="02020603050405020304" pitchFamily="18" charset="0"/>
              </a:rPr>
              <a:t>sprístupnenie všetkých pozemkov s cieľom zlepšiť výrobu a prevádzkové pomery </a:t>
            </a:r>
            <a:r>
              <a:rPr lang="sk-SK" sz="2400" dirty="0"/>
              <a:t> 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3653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5A3EF4-5516-4A83-B208-BFB53BD3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528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C95E60-29DC-43D3-AAF5-F7925AF8F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0895"/>
            <a:ext cx="10515600" cy="5216068"/>
          </a:xfrm>
          <a:solidFill>
            <a:schemeClr val="bg2"/>
          </a:solidFill>
        </p:spPr>
        <p:txBody>
          <a:bodyPr/>
          <a:lstStyle/>
          <a:p>
            <a:pPr marL="0" indent="0">
              <a:buNone/>
            </a:pPr>
            <a:r>
              <a:rPr lang="sk-SK" sz="3200" b="1" dirty="0">
                <a:solidFill>
                  <a:schemeClr val="accent6">
                    <a:lumMod val="50000"/>
                  </a:schemeClr>
                </a:solidFill>
              </a:rPr>
              <a:t>Aké sú dôvody pozemkových úprav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sk-SK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veľká rozdrobenosť pozemkového vlastníctva v </a:t>
            </a:r>
            <a:r>
              <a:rPr lang="sk-SK" dirty="0" smtClean="0"/>
              <a:t>SR</a:t>
            </a:r>
            <a:endParaRPr lang="sk-SK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neprehľadná a nepresná evidencia </a:t>
            </a:r>
            <a:r>
              <a:rPr lang="sk-SK" dirty="0" smtClean="0"/>
              <a:t>pozemkov</a:t>
            </a:r>
            <a:endParaRPr lang="sk-SK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zlepšenie výkonu vlastníckych a užívacích </a:t>
            </a:r>
            <a:r>
              <a:rPr lang="sk-SK" dirty="0" smtClean="0"/>
              <a:t>práv</a:t>
            </a:r>
            <a:endParaRPr lang="sk-SK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usporiadanie vlastníckych vzťahov k pôde na upravovanom </a:t>
            </a:r>
            <a:r>
              <a:rPr lang="sk-SK" dirty="0" smtClean="0"/>
              <a:t>území</a:t>
            </a:r>
            <a:endParaRPr lang="sk-SK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aktívny prístup vlastníkov ku </a:t>
            </a:r>
            <a:r>
              <a:rPr lang="sk-SK" dirty="0" smtClean="0"/>
              <a:t>krajine</a:t>
            </a:r>
            <a:endParaRPr lang="sk-SK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/>
              <a:t>lepšia starostlivosť o vlastné </a:t>
            </a:r>
            <a:r>
              <a:rPr lang="sk-SK" dirty="0" smtClean="0"/>
              <a:t>pozemky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k-SK" dirty="0" smtClean="0"/>
              <a:t> zlepšenie </a:t>
            </a:r>
            <a:r>
              <a:rPr lang="sk-SK" dirty="0"/>
              <a:t>životných podmienok vidieckeho obyvateľstva</a:t>
            </a:r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3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3775" y="237995"/>
            <a:ext cx="10935222" cy="42588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3775" y="663879"/>
            <a:ext cx="10935222" cy="6194121"/>
          </a:xfrm>
          <a:solidFill>
            <a:schemeClr val="bg2"/>
          </a:solidFill>
        </p:spPr>
        <p:txBody>
          <a:bodyPr/>
          <a:lstStyle/>
          <a:p>
            <a:r>
              <a:rPr lang="sk-SK" b="1" i="1" dirty="0">
                <a:solidFill>
                  <a:schemeClr val="accent2"/>
                </a:solidFill>
              </a:rPr>
              <a:t>Pozemkové úpravy </a:t>
            </a:r>
          </a:p>
          <a:p>
            <a:r>
              <a:rPr lang="sk-SK" i="1" dirty="0"/>
              <a:t>sa vykonávajú spravidla </a:t>
            </a:r>
            <a:r>
              <a:rPr lang="sk-SK" b="1" i="1" dirty="0"/>
              <a:t>naraz pre celé katastrálne </a:t>
            </a:r>
            <a:r>
              <a:rPr lang="sk-SK" b="1" i="1" dirty="0" smtClean="0"/>
              <a:t>územie</a:t>
            </a:r>
            <a:endParaRPr lang="sk-SK" i="1" dirty="0"/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72" y="1567575"/>
            <a:ext cx="8592069" cy="507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8827" y="200418"/>
            <a:ext cx="10759858" cy="37804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4883" y="540882"/>
            <a:ext cx="10759858" cy="603302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k-SK" b="1" i="1" dirty="0">
                <a:solidFill>
                  <a:schemeClr val="accent2"/>
                </a:solidFill>
              </a:rPr>
              <a:t>Pozemkové úpravy </a:t>
            </a:r>
          </a:p>
          <a:p>
            <a:pPr algn="just">
              <a:buFontTx/>
              <a:buChar char="-"/>
            </a:pPr>
            <a:r>
              <a:rPr lang="sk-SK" sz="1800" i="1" dirty="0" smtClean="0"/>
              <a:t>podliehajú </a:t>
            </a:r>
            <a:r>
              <a:rPr lang="sk-SK" sz="1800" i="1" dirty="0"/>
              <a:t>im všetky pozemky v obvode pozemkových </a:t>
            </a:r>
            <a:r>
              <a:rPr lang="sk-SK" sz="1800" i="1" dirty="0" smtClean="0"/>
              <a:t>úprav (spravidla mimo zastavaného územia), </a:t>
            </a:r>
            <a:r>
              <a:rPr lang="sk-SK" sz="1800" i="1" dirty="0"/>
              <a:t>niektoré pozemky môžu byť vyňaté, napr. určené na obranu štátu, vodohospodárske diela, stavebné </a:t>
            </a:r>
            <a:r>
              <a:rPr lang="sk-SK" sz="1800" i="1" dirty="0" smtClean="0"/>
              <a:t>pozemky, cesty, chránené územia a ich ochranné </a:t>
            </a:r>
            <a:r>
              <a:rPr lang="sk-SK" sz="1800" i="1" dirty="0"/>
              <a:t>pásma</a:t>
            </a:r>
            <a:r>
              <a:rPr lang="sk-SK" sz="1800" i="1" dirty="0" smtClean="0"/>
              <a:t>, archeologické lokality a významné časti územného systému ekologickej stability</a:t>
            </a:r>
            <a:endParaRPr lang="sk-SK" sz="1800" i="1" dirty="0"/>
          </a:p>
          <a:p>
            <a:pPr algn="just">
              <a:buFontTx/>
              <a:buChar char="-"/>
            </a:pPr>
            <a:r>
              <a:rPr lang="sk-SK" sz="1800" i="1" dirty="0"/>
              <a:t>zisťovanie priebehu hranice obvodu pozemkových úprav a zisťovanie zmien druhov pozemkov podľa skutočného stavu v teréne vykonáva zriadená komisia</a:t>
            </a:r>
          </a:p>
          <a:p>
            <a:pPr algn="just">
              <a:buFontTx/>
              <a:buChar char="-"/>
            </a:pPr>
            <a:r>
              <a:rPr lang="sk-SK" sz="1800" i="1" dirty="0">
                <a:solidFill>
                  <a:srgbClr val="FF0000"/>
                </a:solidFill>
              </a:rPr>
              <a:t>obvod projektu pozemkových úprav </a:t>
            </a:r>
            <a:r>
              <a:rPr lang="sk-SK" sz="1800" i="1" dirty="0"/>
              <a:t>tvorí </a:t>
            </a:r>
            <a:endParaRPr lang="sk-SK" sz="1800" i="1" dirty="0" smtClean="0"/>
          </a:p>
          <a:p>
            <a:pPr algn="just"/>
            <a:r>
              <a:rPr lang="sk-SK" sz="1800" i="1" dirty="0"/>
              <a:t> </a:t>
            </a:r>
            <a:r>
              <a:rPr lang="sk-SK" sz="1800" i="1" dirty="0" smtClean="0"/>
              <a:t> súhrn </a:t>
            </a:r>
            <a:r>
              <a:rPr lang="sk-SK" sz="1800" i="1" dirty="0"/>
              <a:t>všetkých pozemkov určených </a:t>
            </a:r>
            <a:endParaRPr lang="sk-SK" sz="1800" i="1" dirty="0" smtClean="0"/>
          </a:p>
          <a:p>
            <a:pPr algn="just"/>
            <a:r>
              <a:rPr lang="sk-SK" sz="1800" i="1" dirty="0"/>
              <a:t> </a:t>
            </a:r>
            <a:r>
              <a:rPr lang="sk-SK" sz="1800" i="1" dirty="0" smtClean="0"/>
              <a:t> na </a:t>
            </a:r>
            <a:r>
              <a:rPr lang="sk-SK" sz="1800" i="1" dirty="0"/>
              <a:t>vykonanie pozemkových úprav</a:t>
            </a:r>
          </a:p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43" y="2610423"/>
            <a:ext cx="6161903" cy="414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654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939452"/>
            <a:ext cx="6301636" cy="5237511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Katastrálne územie Dolné Obdokovce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Výmera </a:t>
            </a:r>
            <a:r>
              <a:rPr lang="sk-SK" sz="2000" dirty="0" err="1" smtClean="0">
                <a:solidFill>
                  <a:schemeClr val="accent6">
                    <a:lumMod val="75000"/>
                  </a:schemeClr>
                </a:solidFill>
              </a:rPr>
              <a:t>k.ú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. Dolné Obdokovce  [ha]                           1 018</a:t>
            </a:r>
          </a:p>
          <a:p>
            <a:pPr marL="0" indent="0">
              <a:buNone/>
            </a:pPr>
            <a:r>
              <a:rPr lang="sk-SK" sz="1800" b="1" dirty="0" smtClean="0"/>
              <a:t>Výmera vyňatých pozemkov z PU </a:t>
            </a:r>
            <a:r>
              <a:rPr lang="sk-SK" sz="1800" b="1" dirty="0"/>
              <a:t>[ha] </a:t>
            </a:r>
            <a:r>
              <a:rPr lang="sk-SK" sz="1800" b="1" dirty="0" smtClean="0"/>
              <a:t>                                   </a:t>
            </a:r>
            <a:r>
              <a:rPr lang="sk-SK" sz="1800" dirty="0" smtClean="0"/>
              <a:t>63</a:t>
            </a:r>
          </a:p>
          <a:p>
            <a:pPr marL="0" indent="0">
              <a:buNone/>
            </a:pPr>
            <a:r>
              <a:rPr lang="sk-SK" sz="1600" dirty="0" smtClean="0"/>
              <a:t>z toho:      výmera zastavaného územia </a:t>
            </a:r>
            <a:r>
              <a:rPr lang="sk-SK" sz="1600" dirty="0"/>
              <a:t>[ha] </a:t>
            </a:r>
            <a:r>
              <a:rPr lang="sk-SK" sz="1600" dirty="0" smtClean="0"/>
              <a:t>                                         48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výmera iných vyňatých pozemkov </a:t>
            </a:r>
            <a:r>
              <a:rPr lang="sk-SK" sz="1600" dirty="0"/>
              <a:t>[ha] </a:t>
            </a:r>
            <a:r>
              <a:rPr lang="sk-SK" sz="1600" dirty="0" smtClean="0"/>
              <a:t>                                15</a:t>
            </a:r>
          </a:p>
          <a:p>
            <a:pPr marL="0" indent="0">
              <a:buNone/>
            </a:pP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Výmera obvodu projektu PU </a:t>
            </a:r>
            <a:r>
              <a:rPr lang="sk-SK" sz="2000" dirty="0">
                <a:solidFill>
                  <a:schemeClr val="accent6">
                    <a:lumMod val="75000"/>
                  </a:schemeClr>
                </a:solidFill>
              </a:rPr>
              <a:t>[ha]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   955</a:t>
            </a:r>
          </a:p>
          <a:p>
            <a:pPr marL="0" indent="0">
              <a:buNone/>
            </a:pPr>
            <a:r>
              <a:rPr lang="sk-SK" sz="1400" dirty="0" smtClean="0"/>
              <a:t>z toho:        </a:t>
            </a:r>
            <a:r>
              <a:rPr lang="sk-SK" sz="1600" dirty="0" smtClean="0"/>
              <a:t>výmera špeciálnych kultúr PP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/</a:t>
            </a:r>
            <a:r>
              <a:rPr lang="sk-SK" sz="1600" dirty="0" err="1" smtClean="0"/>
              <a:t>chmeľnice,vinice,záhrady,sady</a:t>
            </a:r>
            <a:r>
              <a:rPr lang="sk-SK" sz="1600" dirty="0" smtClean="0"/>
              <a:t>/                                            52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výmera ostatnej poľnohospodárskej pôdy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 /orná pôda, TTP/                                                                     774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výmera lesných pozemkov </a:t>
            </a:r>
            <a:r>
              <a:rPr lang="sk-SK" sz="1600" dirty="0"/>
              <a:t>[ha] </a:t>
            </a:r>
            <a:r>
              <a:rPr lang="sk-SK" sz="1600" dirty="0" smtClean="0"/>
              <a:t>                                               79</a:t>
            </a:r>
          </a:p>
          <a:p>
            <a:pPr marL="0" indent="0">
              <a:buNone/>
            </a:pPr>
            <a:r>
              <a:rPr lang="sk-SK" sz="1600" dirty="0"/>
              <a:t> </a:t>
            </a:r>
            <a:r>
              <a:rPr lang="sk-SK" sz="1600" dirty="0" smtClean="0"/>
              <a:t>                výmera nepoľnohospodárskej a nelesnej</a:t>
            </a:r>
          </a:p>
          <a:p>
            <a:pPr marL="0" indent="0">
              <a:buNone/>
            </a:pPr>
            <a:r>
              <a:rPr lang="sk-SK" sz="1600" dirty="0" smtClean="0"/>
              <a:t>                 pôdy </a:t>
            </a:r>
            <a:r>
              <a:rPr lang="sk-SK" sz="1600" dirty="0"/>
              <a:t>[ha] </a:t>
            </a:r>
            <a:r>
              <a:rPr lang="sk-SK" sz="1600" dirty="0" smtClean="0"/>
              <a:t>                                                                                    50</a:t>
            </a:r>
            <a:endParaRPr lang="sk-SK" sz="1600" dirty="0"/>
          </a:p>
        </p:txBody>
      </p:sp>
      <p:graphicFrame>
        <p:nvGraphicFramePr>
          <p:cNvPr id="5" name="Zástupný objekt pre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7051801"/>
              </p:ext>
            </p:extLst>
          </p:nvPr>
        </p:nvGraphicFramePr>
        <p:xfrm>
          <a:off x="7290148" y="939451"/>
          <a:ext cx="4063651" cy="52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BD54A-CF34-4908-BF0A-33BFAA5187C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3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51980" y="638828"/>
            <a:ext cx="10496810" cy="488514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r"/>
            <a:r>
              <a:rPr lang="sk-S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Pozemkové úpravy</a:t>
            </a:r>
            <a:endParaRPr lang="sk-SK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1979" y="1528175"/>
            <a:ext cx="10496810" cy="404590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sk-SK" sz="3200" b="1" dirty="0" smtClean="0">
                <a:solidFill>
                  <a:schemeClr val="accent6">
                    <a:lumMod val="75000"/>
                  </a:schemeClr>
                </a:solidFill>
              </a:rPr>
              <a:t>Katastrálne územie Dolné Obdokovce</a:t>
            </a:r>
          </a:p>
          <a:p>
            <a:endParaRPr lang="sk-SK" dirty="0"/>
          </a:p>
          <a:p>
            <a:pPr algn="just"/>
            <a:r>
              <a:rPr lang="sk-SK" b="1" dirty="0" smtClean="0">
                <a:solidFill>
                  <a:srgbClr val="FF0000"/>
                </a:solidFill>
              </a:rPr>
              <a:t>Parcely v navrhovanom obvode PPU</a:t>
            </a:r>
          </a:p>
          <a:p>
            <a:pPr algn="just"/>
            <a:endParaRPr lang="sk-SK" b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i="1" dirty="0" smtClean="0"/>
              <a:t>Počet parciel (C + E s LV)                                             3 731</a:t>
            </a:r>
          </a:p>
          <a:p>
            <a:pPr algn="just"/>
            <a:endParaRPr lang="sk-SK" i="1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sk-SK" i="1" dirty="0" smtClean="0"/>
              <a:t>Priemerná výmera parcely                                         2 562,54 m²</a:t>
            </a:r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23236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1693</Words>
  <Application>Microsoft Office PowerPoint</Application>
  <PresentationFormat>Vlastná</PresentationFormat>
  <Paragraphs>236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Motív Office</vt:lpstr>
      <vt:lpstr>Obec Dolné Obdokovce  </vt:lpstr>
      <vt:lpstr>       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  <vt:lpstr>Pozemkové úpravy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 Cabaj – Čápor</dc:title>
  <dc:creator>Hecl</dc:creator>
  <cp:lastModifiedBy>Mária Mozdíková</cp:lastModifiedBy>
  <cp:revision>145</cp:revision>
  <cp:lastPrinted>2020-06-10T12:57:15Z</cp:lastPrinted>
  <dcterms:created xsi:type="dcterms:W3CDTF">2020-03-19T09:33:09Z</dcterms:created>
  <dcterms:modified xsi:type="dcterms:W3CDTF">2020-06-10T12:58:55Z</dcterms:modified>
</cp:coreProperties>
</file>